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80" r:id="rId4"/>
    <p:sldId id="261" r:id="rId5"/>
    <p:sldId id="269" r:id="rId6"/>
    <p:sldId id="259" r:id="rId7"/>
    <p:sldId id="283" r:id="rId8"/>
    <p:sldId id="267" r:id="rId9"/>
    <p:sldId id="282" r:id="rId10"/>
    <p:sldId id="264" r:id="rId11"/>
    <p:sldId id="268" r:id="rId12"/>
    <p:sldId id="295" r:id="rId13"/>
    <p:sldId id="287" r:id="rId14"/>
    <p:sldId id="273" r:id="rId15"/>
    <p:sldId id="294" r:id="rId16"/>
    <p:sldId id="262" r:id="rId17"/>
    <p:sldId id="290" r:id="rId18"/>
    <p:sldId id="29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59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73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7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47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1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83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9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9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95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84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1A708B4-59E4-4B4E-B58B-F5AC9D180CEB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C9FD6FE-1A39-4506-A7FC-8ADA6676832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96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hasibalmuzdadid/global-air-pollution-dataset/data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moke from factory">
            <a:extLst>
              <a:ext uri="{FF2B5EF4-FFF2-40B4-BE49-F238E27FC236}">
                <a16:creationId xmlns:a16="http://schemas.microsoft.com/office/drawing/2014/main" id="{99412D5E-0439-40C1-B775-C687B99F7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3391"/>
          <a:stretch/>
        </p:blipFill>
        <p:spPr>
          <a:xfrm>
            <a:off x="19" y="-184717"/>
            <a:ext cx="1219198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80C0FF-73A1-8F18-2E55-43AA9EE2A6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chemeClr val="bg1"/>
                </a:solidFill>
                <a:latin typeface="Impact" panose="020B0806030902050204" pitchFamily="34" charset="0"/>
              </a:rPr>
              <a:t>Global Air Pollution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8579634-53D4-AC30-5F2F-8D9E212FC12A}"/>
              </a:ext>
            </a:extLst>
          </p:cNvPr>
          <p:cNvSpPr txBox="1">
            <a:spLocks/>
          </p:cNvSpPr>
          <p:nvPr/>
        </p:nvSpPr>
        <p:spPr>
          <a:xfrm>
            <a:off x="279862" y="5624944"/>
            <a:ext cx="9078562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884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3D057C-32A5-D382-6D72-710345AB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spc="-50" baseline="0" dirty="0">
                <a:solidFill>
                  <a:srgbClr val="FFFFFF"/>
                </a:solidFill>
                <a:latin typeface="Impact" panose="020B0806030902050204" pitchFamily="34" charset="0"/>
              </a:rPr>
              <a:t>Ozone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4C45B3-EB1C-7DCF-35B9-057A88396E9D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Ground-level ozone forms when nitrogen oxides and volatile organic compounds react with each other in sunlight and hot temperatures. 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bg1"/>
                </a:solidFill>
                <a:effectLst/>
              </a:rPr>
              <a:t>This pollution comes from vehicles, industry, and other sources and contributes to smog formation.</a:t>
            </a:r>
            <a:endParaRPr lang="en-US" sz="1500" dirty="0">
              <a:solidFill>
                <a:schemeClr val="bg1"/>
              </a:solidFill>
            </a:endParaRPr>
          </a:p>
        </p:txBody>
      </p:sp>
      <p:pic>
        <p:nvPicPr>
          <p:cNvPr id="6" name="Content Placeholder 5" descr="A city skyline with blue text&#10;&#10;Description automatically generated">
            <a:extLst>
              <a:ext uri="{FF2B5EF4-FFF2-40B4-BE49-F238E27FC236}">
                <a16:creationId xmlns:a16="http://schemas.microsoft.com/office/drawing/2014/main" id="{888CB72E-5F46-6CFB-F321-88B08D29E9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562" r="-1" b="-1"/>
          <a:stretch/>
        </p:blipFill>
        <p:spPr>
          <a:xfrm>
            <a:off x="4104079" y="10"/>
            <a:ext cx="8082236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84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F888C18-7E74-4A98-A7B4-A5C43583A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436840-698D-4B5F-A7C0-101AD48D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AAA6D0-FD21-4108-EE0B-6A22DADB2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Impact" panose="020B0806030902050204" pitchFamily="34" charset="0"/>
              </a:rPr>
              <a:t>Particle Pollution - (PM 2.5)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E05C7B-9E17-C88B-FA17-076F023036AA}"/>
              </a:ext>
            </a:extLst>
          </p:cNvPr>
          <p:cNvSpPr txBox="1"/>
          <p:nvPr/>
        </p:nvSpPr>
        <p:spPr>
          <a:xfrm>
            <a:off x="1097279" y="2236304"/>
            <a:ext cx="5977938" cy="365266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b="1" i="0">
                <a:solidFill>
                  <a:srgbClr val="FFFFFF"/>
                </a:solidFill>
                <a:effectLst/>
              </a:rPr>
              <a:t>Particle pollution — also called particulate matter (PM) — is made up of particles (tiny pieces) of solids or liquids that are in the air.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b="1" i="0">
                <a:solidFill>
                  <a:srgbClr val="FFFFFF"/>
                </a:solidFill>
                <a:effectLst/>
              </a:rPr>
              <a:t>These particles may include Dust. Dirt. Soot.</a:t>
            </a: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82BE5A-770A-4799-BE6D-CE0BD0AD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8A6BE54-A978-5437-1A51-0DC4B2A72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582" r="-3" b="-3"/>
          <a:stretch/>
        </p:blipFill>
        <p:spPr>
          <a:xfrm>
            <a:off x="7546354" y="64019"/>
            <a:ext cx="4578557" cy="339698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5B58713-80A3-4F72-8ADA-A63E6BA8B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3396996"/>
            <a:ext cx="464256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5BD33F-772B-80F1-15BA-1C327D1F8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87" b="-3"/>
          <a:stretch/>
        </p:blipFill>
        <p:spPr>
          <a:xfrm>
            <a:off x="7611902" y="3461004"/>
            <a:ext cx="4580097" cy="339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9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092CB-E331-E184-D6F4-D9F3480C4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770610"/>
            <a:ext cx="10058400" cy="1658389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sz="8000" dirty="0">
                <a:latin typeface="Impact" panose="020B0806030902050204" pitchFamily="34" charset="0"/>
              </a:rPr>
              <a:t>THE ANALYSIS 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85106D-CC30-3047-C378-6A6744CEEC79}"/>
              </a:ext>
            </a:extLst>
          </p:cNvPr>
          <p:cNvSpPr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87777-206E-54D3-1623-B5EF54996B8D}"/>
              </a:ext>
            </a:extLst>
          </p:cNvPr>
          <p:cNvSpPr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48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66C84-F6C4-941F-1E2A-60D0778B7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6268" y="375923"/>
            <a:ext cx="5021734" cy="3967477"/>
          </a:xfrm>
        </p:spPr>
        <p:txBody>
          <a:bodyPr>
            <a:normAutofit fontScale="90000"/>
          </a:bodyPr>
          <a:lstStyle/>
          <a:p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1) Highest AQI Country and City</a:t>
            </a:r>
            <a:br>
              <a:rPr lang="en-US" sz="3600" b="1" dirty="0"/>
            </a:b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2) Lowest AQI Country and City</a:t>
            </a:r>
            <a:br>
              <a:rPr lang="en-US" sz="3600" b="1" dirty="0"/>
            </a:b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3) Highest CO_AQI for the City</a:t>
            </a:r>
            <a:br>
              <a:rPr lang="en-US" sz="3600" b="1" dirty="0"/>
            </a:b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4) </a:t>
            </a:r>
            <a:r>
              <a:rPr lang="en-US" sz="3600" b="1" dirty="0">
                <a:solidFill>
                  <a:srgbClr val="1D1C1D"/>
                </a:solidFill>
                <a:latin typeface="Slack-Lato"/>
              </a:rPr>
              <a:t>Hi</a:t>
            </a: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ghest </a:t>
            </a:r>
            <a:r>
              <a:rPr lang="en-US" sz="3600" b="1" i="0" dirty="0" err="1">
                <a:solidFill>
                  <a:srgbClr val="1D1C1D"/>
                </a:solidFill>
                <a:effectLst/>
                <a:latin typeface="Slack-Lato"/>
              </a:rPr>
              <a:t>Ozone_AQI</a:t>
            </a: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 for the City</a:t>
            </a:r>
            <a:br>
              <a:rPr lang="en-US" sz="3600" b="1" dirty="0"/>
            </a:br>
            <a:r>
              <a:rPr lang="en-US" sz="3600" b="1" i="0" dirty="0">
                <a:solidFill>
                  <a:srgbClr val="1D1C1D"/>
                </a:solidFill>
                <a:effectLst/>
                <a:latin typeface="Slack-Lato"/>
              </a:rPr>
              <a:t>5) Highest NO2_AQI for Cit</a:t>
            </a:r>
            <a:r>
              <a:rPr lang="en-US" sz="3200" b="1" i="0" dirty="0">
                <a:solidFill>
                  <a:srgbClr val="1D1C1D"/>
                </a:solidFill>
                <a:effectLst/>
                <a:latin typeface="Slack-Lato"/>
              </a:rPr>
              <a:t>y</a:t>
            </a:r>
            <a:endParaRPr lang="en-US" sz="3200" b="1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A7ADD-2B80-8146-61EC-86B4B0A27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68"/>
          <a:stretch/>
        </p:blipFill>
        <p:spPr>
          <a:xfrm>
            <a:off x="633999" y="640081"/>
            <a:ext cx="5462001" cy="505415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85B92BC-678C-4E14-97E6-3227DEF86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644120-A6B9-4D5C-8A60-E2F4CC220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2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4AD66-FE0E-7B68-EDA9-F1FF8994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Impact" panose="020B080603090205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74811-4090-0A44-A6DB-C3A7CEDA8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b="1" i="0" dirty="0">
                <a:solidFill>
                  <a:srgbClr val="4D5156"/>
                </a:solidFill>
                <a:effectLst/>
              </a:rPr>
              <a:t>In a nutshell, </a:t>
            </a:r>
            <a:r>
              <a:rPr lang="en-US" sz="4000" b="1" i="0" dirty="0">
                <a:solidFill>
                  <a:srgbClr val="040C28"/>
                </a:solidFill>
                <a:effectLst/>
              </a:rPr>
              <a:t>every kind of pollution leaves a huge negative impact on our environment, human lives, animals, etc.</a:t>
            </a:r>
            <a:r>
              <a:rPr lang="en-US" sz="4000" b="1" i="0" dirty="0">
                <a:solidFill>
                  <a:srgbClr val="4D5156"/>
                </a:solidFill>
                <a:effectLst/>
              </a:rPr>
              <a:t> We, as responsible citizens, must take steps towards a better tomorrow. We must join hands to take various initiatives and fight against this problem.</a:t>
            </a:r>
            <a:endParaRPr lang="en-US" sz="4000" b="1" i="0" dirty="0">
              <a:solidFill>
                <a:srgbClr val="202124"/>
              </a:solidFill>
              <a:effectLst/>
            </a:endParaRPr>
          </a:p>
          <a:p>
            <a:r>
              <a:rPr lang="en-US" sz="4000" b="0" i="0" dirty="0">
                <a:solidFill>
                  <a:srgbClr val="202124"/>
                </a:solidFill>
                <a:effectLst/>
              </a:rPr>
              <a:t> </a:t>
            </a:r>
            <a:r>
              <a:rPr lang="en-US" sz="3600" b="0" i="0" dirty="0">
                <a:solidFill>
                  <a:schemeClr val="accent2"/>
                </a:solidFill>
                <a:effectLst/>
              </a:rPr>
              <a:t>The next slide will show some ways we can help.</a:t>
            </a:r>
          </a:p>
          <a:p>
            <a:br>
              <a:rPr lang="en-US" sz="3600" b="0" i="0" dirty="0">
                <a:solidFill>
                  <a:schemeClr val="accent2"/>
                </a:solidFill>
                <a:effectLst/>
              </a:rPr>
            </a:br>
            <a:endParaRPr lang="en-US" sz="360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361E59-F08C-257A-C86E-41D0FA9DA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9366"/>
            <a:ext cx="10129520" cy="172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08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F98B-3C6C-C43D-4777-32145C12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mpact" panose="020B0806030902050204" pitchFamily="34" charset="0"/>
              </a:rPr>
              <a:t>The DATASET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0AF2F-3C47-0F28-6ED8-C64AA9729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7200" dirty="0"/>
              <a:t>1. AQI – Air Quality Index</a:t>
            </a:r>
          </a:p>
          <a:p>
            <a:r>
              <a:rPr lang="en-US" sz="7200" dirty="0"/>
              <a:t>2. Pollutants</a:t>
            </a:r>
          </a:p>
          <a:p>
            <a:r>
              <a:rPr lang="en-US" sz="1900" b="0" i="0" dirty="0">
                <a:solidFill>
                  <a:srgbClr val="1F2328"/>
                </a:solidFill>
                <a:effectLst/>
                <a:latin typeface="-apple-system"/>
              </a:rPr>
              <a:t>References:- </a:t>
            </a:r>
          </a:p>
          <a:p>
            <a:r>
              <a:rPr lang="en-US" sz="1900" b="0" i="0" u="sng" dirty="0">
                <a:effectLst/>
                <a:latin typeface="-apple-system"/>
                <a:hlinkClick r:id="rId2"/>
              </a:rPr>
              <a:t>https://www.kaggle.com/datasets/hasibalmuzdadid/global-air-pollution-dataset/data</a:t>
            </a:r>
            <a:r>
              <a:rPr lang="en-US" sz="1900" b="0" i="0" dirty="0">
                <a:solidFill>
                  <a:srgbClr val="1F2328"/>
                </a:solidFill>
                <a:effectLst/>
                <a:latin typeface="-apple-system"/>
              </a:rPr>
              <a:t> </a:t>
            </a:r>
          </a:p>
          <a:p>
            <a:r>
              <a:rPr lang="en-US" sz="1900" dirty="0"/>
              <a:t>https://www.pranaair.com/us/blog/10-ways-to-reduce-air-pollution/</a:t>
            </a:r>
          </a:p>
        </p:txBody>
      </p:sp>
    </p:spTree>
    <p:extLst>
      <p:ext uri="{BB962C8B-B14F-4D97-AF65-F5344CB8AC3E}">
        <p14:creationId xmlns:p14="http://schemas.microsoft.com/office/powerpoint/2010/main" val="2940862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092CB-E331-E184-D6F4-D9F3480C4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dirty="0">
                <a:latin typeface="Impact" panose="020B0806030902050204" pitchFamily="34" charset="0"/>
              </a:rPr>
              <a:t>THE TOOLS USED 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85106D-CC30-3047-C378-6A6744CEEC79}"/>
              </a:ext>
            </a:extLst>
          </p:cNvPr>
          <p:cNvSpPr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87777-206E-54D3-1623-B5EF54996B8D}"/>
              </a:ext>
            </a:extLst>
          </p:cNvPr>
          <p:cNvSpPr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54" name="Picture 53" descr="A logo of a company&#10;&#10;Description automatically generated">
            <a:extLst>
              <a:ext uri="{FF2B5EF4-FFF2-40B4-BE49-F238E27FC236}">
                <a16:creationId xmlns:a16="http://schemas.microsoft.com/office/drawing/2014/main" id="{F5DE8CC9-8355-5804-465F-6EF2CC843E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62" r="16670" b="2"/>
          <a:stretch/>
        </p:blipFill>
        <p:spPr>
          <a:xfrm>
            <a:off x="2244163" y="2098515"/>
            <a:ext cx="1017855" cy="1816775"/>
          </a:xfrm>
          <a:custGeom>
            <a:avLst/>
            <a:gdLst/>
            <a:ahLst/>
            <a:cxnLst/>
            <a:rect l="l" t="t" r="r" b="b"/>
            <a:pathLst>
              <a:path w="1598364" h="2852928">
                <a:moveTo>
                  <a:pt x="171900" y="0"/>
                </a:moveTo>
                <a:cubicBezTo>
                  <a:pt x="959714" y="0"/>
                  <a:pt x="1598364" y="638650"/>
                  <a:pt x="1598364" y="1426464"/>
                </a:cubicBezTo>
                <a:cubicBezTo>
                  <a:pt x="1598364" y="2214278"/>
                  <a:pt x="959714" y="2852928"/>
                  <a:pt x="171900" y="2852928"/>
                </a:cubicBezTo>
                <a:cubicBezTo>
                  <a:pt x="122662" y="2852928"/>
                  <a:pt x="74006" y="2850433"/>
                  <a:pt x="26052" y="2845563"/>
                </a:cubicBezTo>
                <a:lnTo>
                  <a:pt x="0" y="2841587"/>
                </a:lnTo>
                <a:lnTo>
                  <a:pt x="0" y="11341"/>
                </a:lnTo>
                <a:lnTo>
                  <a:pt x="26052" y="7365"/>
                </a:lnTo>
                <a:cubicBezTo>
                  <a:pt x="74006" y="2495"/>
                  <a:pt x="122662" y="0"/>
                  <a:pt x="171900" y="0"/>
                </a:cubicBezTo>
                <a:close/>
              </a:path>
            </a:pathLst>
          </a:custGeom>
        </p:spPr>
      </p:pic>
      <p:pic>
        <p:nvPicPr>
          <p:cNvPr id="5" name="Content Placeholder 4" descr="A blue elephant logo with black border&#10;&#10;Description automatically generated">
            <a:extLst>
              <a:ext uri="{FF2B5EF4-FFF2-40B4-BE49-F238E27FC236}">
                <a16:creationId xmlns:a16="http://schemas.microsoft.com/office/drawing/2014/main" id="{F3565F54-7D43-9174-6DA7-820609B26B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7628"/>
          <a:stretch/>
        </p:blipFill>
        <p:spPr>
          <a:xfrm>
            <a:off x="3608787" y="2098515"/>
            <a:ext cx="1816775" cy="1816775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pic>
        <p:nvPicPr>
          <p:cNvPr id="7" name="Picture 6" descr="A blue and yellow snake logo&#10;&#10;Description automatically generated">
            <a:extLst>
              <a:ext uri="{FF2B5EF4-FFF2-40B4-BE49-F238E27FC236}">
                <a16:creationId xmlns:a16="http://schemas.microsoft.com/office/drawing/2014/main" id="{0CA44F35-6F8D-D285-DAFF-77D3FFCD8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16965"/>
          <a:stretch/>
        </p:blipFill>
        <p:spPr>
          <a:xfrm>
            <a:off x="5772332" y="2098515"/>
            <a:ext cx="1816775" cy="1816775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pic>
        <p:nvPicPr>
          <p:cNvPr id="11" name="Picture 10" descr="A green screen with white text&#10;&#10;Description automatically generated">
            <a:extLst>
              <a:ext uri="{FF2B5EF4-FFF2-40B4-BE49-F238E27FC236}">
                <a16:creationId xmlns:a16="http://schemas.microsoft.com/office/drawing/2014/main" id="{9FF9CCB2-D5F8-392A-B769-350A9CF415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33" r="10228" b="-1"/>
          <a:stretch/>
        </p:blipFill>
        <p:spPr>
          <a:xfrm>
            <a:off x="7935876" y="2104605"/>
            <a:ext cx="1816775" cy="1816775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pic>
        <p:nvPicPr>
          <p:cNvPr id="33" name="Picture 32" descr="A logo with orange circles and black text&#10;&#10;Description automatically generated">
            <a:extLst>
              <a:ext uri="{FF2B5EF4-FFF2-40B4-BE49-F238E27FC236}">
                <a16:creationId xmlns:a16="http://schemas.microsoft.com/office/drawing/2014/main" id="{3853CB38-C2D8-47AC-7644-7D9D13011D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386" r="24397" b="-1"/>
          <a:stretch/>
        </p:blipFill>
        <p:spPr>
          <a:xfrm>
            <a:off x="6844244" y="4067820"/>
            <a:ext cx="1816775" cy="1816775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pic>
        <p:nvPicPr>
          <p:cNvPr id="9" name="Picture 8" descr="A logo with a white and orange design&#10;&#10;Description automatically generated">
            <a:extLst>
              <a:ext uri="{FF2B5EF4-FFF2-40B4-BE49-F238E27FC236}">
                <a16:creationId xmlns:a16="http://schemas.microsoft.com/office/drawing/2014/main" id="{6C744A5C-ED22-4C17-5F93-BD47A55576B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638" r="17183" b="-2"/>
          <a:stretch/>
        </p:blipFill>
        <p:spPr>
          <a:xfrm>
            <a:off x="8990307" y="4026193"/>
            <a:ext cx="1017855" cy="1816775"/>
          </a:xfrm>
          <a:custGeom>
            <a:avLst/>
            <a:gdLst/>
            <a:ahLst/>
            <a:cxnLst/>
            <a:rect l="l" t="t" r="r" b="b"/>
            <a:pathLst>
              <a:path w="1598364" h="2852928">
                <a:moveTo>
                  <a:pt x="1426464" y="0"/>
                </a:moveTo>
                <a:cubicBezTo>
                  <a:pt x="1475702" y="0"/>
                  <a:pt x="1524358" y="2495"/>
                  <a:pt x="1572312" y="7365"/>
                </a:cubicBezTo>
                <a:lnTo>
                  <a:pt x="1598364" y="11341"/>
                </a:lnTo>
                <a:lnTo>
                  <a:pt x="1598364" y="2841587"/>
                </a:lnTo>
                <a:lnTo>
                  <a:pt x="1572312" y="2845563"/>
                </a:lnTo>
                <a:cubicBezTo>
                  <a:pt x="1524358" y="2850433"/>
                  <a:pt x="1475702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2016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0B20D68B-1ACE-7AFA-B3DB-7DD6EC4AE8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44" b="2"/>
          <a:stretch/>
        </p:blipFill>
        <p:spPr>
          <a:xfrm>
            <a:off x="6887044" y="-1"/>
            <a:ext cx="4661488" cy="3104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59A836-A2CE-04BD-1D1B-E4CE4374BA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955" r="-1" b="-1"/>
          <a:stretch/>
        </p:blipFill>
        <p:spPr>
          <a:xfrm>
            <a:off x="5419264" y="3265081"/>
            <a:ext cx="6129269" cy="3592925"/>
          </a:xfrm>
          <a:prstGeom prst="rect">
            <a:avLst/>
          </a:prstGeom>
        </p:spPr>
      </p:pic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5526F033-BEA0-4549-6555-65877605DE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694" r="1" b="1"/>
          <a:stretch/>
        </p:blipFill>
        <p:spPr>
          <a:xfrm>
            <a:off x="643467" y="-6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F08B4D-5FE1-6F77-8097-D43F1AEC4E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179" r="1" b="18134"/>
          <a:stretch/>
        </p:blipFill>
        <p:spPr>
          <a:xfrm>
            <a:off x="643468" y="4080064"/>
            <a:ext cx="4614333" cy="215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828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60877E-79EA-0D7E-B07E-DAF58E249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  <a:latin typeface="Bahnschrift SemiBold Condensed" panose="020B0502040204020203" pitchFamily="34" charset="0"/>
              </a:rPr>
              <a:t>Rachel B, Ved P, Teresita L, </a:t>
            </a:r>
            <a:r>
              <a:rPr lang="en-US" sz="3600" dirty="0" err="1">
                <a:solidFill>
                  <a:srgbClr val="FFFFFF"/>
                </a:solidFill>
                <a:latin typeface="Bahnschrift SemiBold Condensed" panose="020B0502040204020203" pitchFamily="34" charset="0"/>
              </a:rPr>
              <a:t>Eirynell</a:t>
            </a:r>
            <a:r>
              <a:rPr lang="en-US" sz="3600" dirty="0">
                <a:solidFill>
                  <a:srgbClr val="FFFFFF"/>
                </a:solidFill>
                <a:latin typeface="Bahnschrift SemiBold Condensed" panose="020B0502040204020203" pitchFamily="34" charset="0"/>
              </a:rPr>
              <a:t> R</a:t>
            </a:r>
            <a:br>
              <a:rPr lang="en-US" sz="3600" dirty="0">
                <a:solidFill>
                  <a:srgbClr val="FFFFFF"/>
                </a:solidFill>
                <a:latin typeface="Bahnschrift SemiBold Condensed" panose="020B0502040204020203" pitchFamily="34" charset="0"/>
              </a:rPr>
            </a:b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CDF5B-8123-6C86-E400-2AB902C5D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/>
          <a:p>
            <a:endParaRPr lang="en-US" sz="1500" dirty="0">
              <a:solidFill>
                <a:srgbClr val="FFFFFF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aby with a sad face&#10;&#10;Description automatically generated">
            <a:extLst>
              <a:ext uri="{FF2B5EF4-FFF2-40B4-BE49-F238E27FC236}">
                <a16:creationId xmlns:a16="http://schemas.microsoft.com/office/drawing/2014/main" id="{282F6170-D1E9-151A-4496-C4EA7068B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947" y="611676"/>
            <a:ext cx="5137266" cy="426609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255B0-695B-35E6-851C-03ABE3BA6ABC}"/>
              </a:ext>
            </a:extLst>
          </p:cNvPr>
          <p:cNvSpPr txBox="1"/>
          <p:nvPr/>
        </p:nvSpPr>
        <p:spPr>
          <a:xfrm>
            <a:off x="604174" y="1951824"/>
            <a:ext cx="505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Take Care of Your Health</a:t>
            </a:r>
          </a:p>
        </p:txBody>
      </p:sp>
    </p:spTree>
    <p:extLst>
      <p:ext uri="{BB962C8B-B14F-4D97-AF65-F5344CB8AC3E}">
        <p14:creationId xmlns:p14="http://schemas.microsoft.com/office/powerpoint/2010/main" val="99152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73FC7-787A-D79F-CE32-D73140F1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8430" y="222804"/>
            <a:ext cx="5464968" cy="1559301"/>
          </a:xfrm>
        </p:spPr>
        <p:txBody>
          <a:bodyPr>
            <a:normAutofit/>
          </a:bodyPr>
          <a:lstStyle/>
          <a:p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B0FD7-4114-6201-0E5E-AF9DFC4B2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6" y="2174240"/>
            <a:ext cx="5410197" cy="3901440"/>
          </a:xfrm>
        </p:spPr>
        <p:txBody>
          <a:bodyPr anchor="ctr">
            <a:normAutofit/>
          </a:bodyPr>
          <a:lstStyle/>
          <a:p>
            <a:r>
              <a:rPr lang="en-US" sz="1800" b="0" i="0" dirty="0">
                <a:effectLst/>
              </a:rPr>
              <a:t>Pollution has significant impacts on human health, the environment, and even on how some of the Earth's systems, such as the climate, are functioning.</a:t>
            </a:r>
          </a:p>
          <a:p>
            <a:r>
              <a:rPr lang="en-US" sz="1800" b="1" i="0" dirty="0">
                <a:solidFill>
                  <a:srgbClr val="FF0000"/>
                </a:solidFill>
                <a:effectLst/>
              </a:rPr>
              <a:t>Pollution touches all parts of the planet. It is affecting our health through the food we eat, the water we drink, and the air we breathe.</a:t>
            </a:r>
          </a:p>
          <a:p>
            <a:r>
              <a:rPr lang="en-US" sz="1800" b="0" i="0" dirty="0">
                <a:effectLst/>
              </a:rPr>
              <a:t>Globally, 93 % of all children breathe air that contains higher concentrations of pollutants than the World Health Organization (WHO) considers safe for human health.</a:t>
            </a:r>
          </a:p>
          <a:p>
            <a:r>
              <a:rPr lang="en-US" sz="1800" b="1" i="0" dirty="0">
                <a:solidFill>
                  <a:srgbClr val="FF0000"/>
                </a:solidFill>
                <a:effectLst/>
              </a:rPr>
              <a:t>Air pollution is responsible for more deaths than many other risk factors, including malnutrition, alcohol use, and physical inactivity</a:t>
            </a:r>
            <a:r>
              <a:rPr lang="en-US" sz="1800" b="0" i="0" dirty="0">
                <a:effectLst/>
              </a:rPr>
              <a:t>.</a:t>
            </a:r>
          </a:p>
          <a:p>
            <a:endParaRPr lang="en-US" sz="1800" b="0" i="0" dirty="0">
              <a:effectLst/>
            </a:endParaRPr>
          </a:p>
          <a:p>
            <a:endParaRPr lang="en-US" sz="1700" dirty="0"/>
          </a:p>
        </p:txBody>
      </p:sp>
      <p:pic>
        <p:nvPicPr>
          <p:cNvPr id="8" name="Picture 2" descr="moving earth gif">
            <a:extLst>
              <a:ext uri="{FF2B5EF4-FFF2-40B4-BE49-F238E27FC236}">
                <a16:creationId xmlns:a16="http://schemas.microsoft.com/office/drawing/2014/main" id="{906E50B6-EC92-50A9-DA20-5F1D4BBDB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67" y="1002455"/>
            <a:ext cx="4908709" cy="459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1,209 Did You Know Stock Photos - Free &amp; Royalty-Free Stock ...">
            <a:extLst>
              <a:ext uri="{FF2B5EF4-FFF2-40B4-BE49-F238E27FC236}">
                <a16:creationId xmlns:a16="http://schemas.microsoft.com/office/drawing/2014/main" id="{88799A11-721F-C5C2-83D0-E701E3A08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21317" y="405685"/>
            <a:ext cx="5458968" cy="131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91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F54226A-15A5-4F46-926F-81F3EC466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FCF670F-3E94-4C8F-95AE-035FB45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0479AEA-6C87-4786-A668-54BF815A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B399A60-3405-4647-A976-4CBC707A9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1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E8FF351-900B-4AA7-B3CB-AA23F3577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81702AA-DE67-73ED-B660-1F487CA5D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58572"/>
            <a:ext cx="3659246" cy="47517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Impact" panose="020B0806030902050204" pitchFamily="34" charset="0"/>
              </a:rPr>
              <a:t>RISK FACTORS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D90A09-10D4-4340-AC70-0AFDB3810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62DB908-A871-49E3-A635-30ADFEBCF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321732"/>
            <a:ext cx="3654966" cy="367484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72AAF6E1-02F1-D973-ED65-0496B8A23488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l="1810" r="-3" b="-3"/>
          <a:stretch/>
        </p:blipFill>
        <p:spPr>
          <a:xfrm>
            <a:off x="5273806" y="485804"/>
            <a:ext cx="3037934" cy="334670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B2C4FD5-C5A9-45B4-83C5-3310D4EDE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321732"/>
            <a:ext cx="3068701" cy="2108201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189AECC-AC7B-0E69-6045-CB6F5B3E7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5794" y="483762"/>
            <a:ext cx="1733689" cy="1784309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E5F8535-F3B4-43C3-8595-D163FAA6B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337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299D222-496B-19A2-4846-6D1912FE129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27195" b="27195"/>
          <a:stretch/>
        </p:blipFill>
        <p:spPr>
          <a:xfrm>
            <a:off x="5138266" y="4318312"/>
            <a:ext cx="3313507" cy="1938555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4F3F6827-0043-4CFE-98A8-95CE1B69B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2617577"/>
            <a:ext cx="3068701" cy="380911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BD53A51-FCA1-3EFF-43E1-3B15AC552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038" y="2969206"/>
            <a:ext cx="2743200" cy="310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35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urface-Level Ozone | Air Quality">
            <a:extLst>
              <a:ext uri="{FF2B5EF4-FFF2-40B4-BE49-F238E27FC236}">
                <a16:creationId xmlns:a16="http://schemas.microsoft.com/office/drawing/2014/main" id="{59F6D9DA-E908-EB31-10C2-6E99DADF8F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5920" y="1863623"/>
            <a:ext cx="11369039" cy="398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84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7EF44-E43E-F6EF-6F26-4169A7CE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1808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latin typeface="Impact" panose="020B0806030902050204" pitchFamily="34" charset="0"/>
              </a:rPr>
              <a:t>Objective :</a:t>
            </a:r>
            <a:r>
              <a:rPr lang="en-US" sz="54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1A237-0A29-6D9F-8CAD-64BB04DF3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38400"/>
            <a:ext cx="3602736" cy="3779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b="1" dirty="0"/>
              <a:t>Analyze and compare air quality data across major cities around the world.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/>
              <a:t>To identify pollution trends and highlight areas with critical air quality issues. 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 descr="Camera lens at twilight">
            <a:extLst>
              <a:ext uri="{FF2B5EF4-FFF2-40B4-BE49-F238E27FC236}">
                <a16:creationId xmlns:a16="http://schemas.microsoft.com/office/drawing/2014/main" id="{C83D1911-96E5-1149-4D71-9CAD6450B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66"/>
          <a:stretch/>
        </p:blipFill>
        <p:spPr>
          <a:xfrm>
            <a:off x="4654296" y="1487342"/>
            <a:ext cx="6903720" cy="388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7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CF6BB2E5-F5C5-4876-9282-B0246E035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E53EAE7-3851-4CE7-BE81-EF90F19EF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C5EFB6A-0AF1-46B2-B103-4AA6C7B31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C4D3E4EC-9CAC-455D-8511-5C0D0BEFC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DDF40A7-2316-4304-8880-2FA7451E9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91319-835A-BA0F-B292-7636F9854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133502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dirty="0">
                <a:solidFill>
                  <a:srgbClr val="FFFFFF"/>
                </a:solidFill>
                <a:latin typeface="Impact" panose="020B0806030902050204" pitchFamily="34" charset="0"/>
              </a:rPr>
              <a:t>AQI Air Quality Index - </a:t>
            </a:r>
            <a:r>
              <a:rPr lang="en-US" sz="2700" b="1" i="0" dirty="0">
                <a:solidFill>
                  <a:srgbClr val="1F2328"/>
                </a:solidFill>
                <a:effectLst/>
                <a:latin typeface="+mn-lt"/>
              </a:rPr>
              <a:t> a yardstick that runs from 0 to 500. The higher the AQI value, the greater the level of air pollution and the greater the health concern.</a:t>
            </a:r>
            <a:r>
              <a:rPr lang="en-US" sz="2700" b="1" dirty="0">
                <a:solidFill>
                  <a:srgbClr val="FFFFFF"/>
                </a:solidFill>
                <a:latin typeface="+mn-lt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2D53CF-EB14-FAD2-5EBD-090046B99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327" b="2"/>
          <a:stretch/>
        </p:blipFill>
        <p:spPr>
          <a:xfrm>
            <a:off x="20" y="10"/>
            <a:ext cx="12039579" cy="4744794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44BD36A9-BAC7-415E-8DDB-4C743838F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5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8E0B6D-4650-8A06-5FF1-3DD2E48AA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48952" y="643467"/>
            <a:ext cx="7172487" cy="5054008"/>
          </a:xfrm>
        </p:spPr>
        <p:txBody>
          <a:bodyPr anchor="ctr">
            <a:normAutofit/>
          </a:bodyPr>
          <a:lstStyle/>
          <a:p>
            <a:r>
              <a:rPr lang="en-US" sz="4400" kern="1200" dirty="0">
                <a:solidFill>
                  <a:schemeClr val="tx2"/>
                </a:solidFill>
                <a:latin typeface="Impact" panose="020B0806030902050204" pitchFamily="34" charset="0"/>
              </a:rPr>
              <a:t>Carbon Monoxide - CO</a:t>
            </a:r>
            <a:br>
              <a:rPr lang="en-US" sz="4400" kern="1200" dirty="0">
                <a:solidFill>
                  <a:schemeClr val="tx2"/>
                </a:solidFill>
                <a:latin typeface="Impact" panose="020B0806030902050204" pitchFamily="34" charset="0"/>
              </a:rPr>
            </a:br>
            <a:r>
              <a:rPr lang="en-US" sz="4400" dirty="0">
                <a:solidFill>
                  <a:schemeClr val="tx2"/>
                </a:solidFill>
                <a:latin typeface="Impact" panose="020B0806030902050204" pitchFamily="34" charset="0"/>
              </a:rPr>
              <a:t>Nitrogen Dioxide – NO2</a:t>
            </a:r>
            <a:br>
              <a:rPr lang="en-US" sz="4400" dirty="0">
                <a:solidFill>
                  <a:schemeClr val="tx2"/>
                </a:solidFill>
                <a:latin typeface="Impact" panose="020B0806030902050204" pitchFamily="34" charset="0"/>
              </a:rPr>
            </a:br>
            <a:r>
              <a:rPr lang="en-US" sz="4400" dirty="0">
                <a:solidFill>
                  <a:schemeClr val="tx2"/>
                </a:solidFill>
                <a:latin typeface="Impact" panose="020B0806030902050204" pitchFamily="34" charset="0"/>
              </a:rPr>
              <a:t>Ozone</a:t>
            </a:r>
            <a:br>
              <a:rPr lang="en-US" sz="4400" dirty="0">
                <a:solidFill>
                  <a:schemeClr val="tx2"/>
                </a:solidFill>
                <a:latin typeface="Impact" panose="020B0806030902050204" pitchFamily="34" charset="0"/>
              </a:rPr>
            </a:br>
            <a:r>
              <a:rPr lang="en-US" sz="4400" kern="1200" dirty="0">
                <a:solidFill>
                  <a:schemeClr val="tx2"/>
                </a:solidFill>
                <a:latin typeface="Impact" panose="020B0806030902050204" pitchFamily="34" charset="0"/>
              </a:rPr>
              <a:t>Particle Pollution </a:t>
            </a:r>
            <a:r>
              <a:rPr lang="en-US" sz="4400" dirty="0">
                <a:solidFill>
                  <a:schemeClr val="tx2"/>
                </a:solidFill>
                <a:latin typeface="Impact" panose="020B0806030902050204" pitchFamily="34" charset="0"/>
              </a:rPr>
              <a:t> - </a:t>
            </a:r>
            <a:r>
              <a:rPr lang="en-US" sz="4400" kern="1200" dirty="0">
                <a:solidFill>
                  <a:schemeClr val="tx2"/>
                </a:solidFill>
                <a:latin typeface="Impact" panose="020B0806030902050204" pitchFamily="34" charset="0"/>
              </a:rPr>
              <a:t>PM 2.5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E6D59-7C78-AFD0-9DB0-E09173FE1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299" y="643467"/>
            <a:ext cx="3311856" cy="5054008"/>
          </a:xfrm>
        </p:spPr>
        <p:txBody>
          <a:bodyPr anchor="ctr">
            <a:normAutofit/>
          </a:bodyPr>
          <a:lstStyle/>
          <a:p>
            <a:pPr algn="r"/>
            <a:endParaRPr lang="en-US" b="1">
              <a:solidFill>
                <a:schemeClr val="tx1"/>
              </a:solidFill>
            </a:endParaRPr>
          </a:p>
          <a:p>
            <a:pPr algn="r"/>
            <a:r>
              <a:rPr lang="en-US" b="1">
                <a:solidFill>
                  <a:schemeClr val="tx1"/>
                </a:solidFill>
                <a:latin typeface="Impact" panose="020B0806030902050204" pitchFamily="34" charset="0"/>
              </a:rPr>
              <a:t>POLLUTANTS</a:t>
            </a:r>
          </a:p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570271"/>
            <a:ext cx="0" cy="3200400"/>
          </a:xfrm>
          <a:prstGeom prst="line">
            <a:avLst/>
          </a:prstGeom>
          <a:ln w="317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05250E5-90D0-4E41-B9BD-FF661DE54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336792"/>
            <a:ext cx="12188825" cy="52120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28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066B0-1FB6-1D43-519A-7E0BFAA2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spc="-50" baseline="0" dirty="0">
                <a:latin typeface="Impact" panose="020B0806030902050204" pitchFamily="34" charset="0"/>
              </a:rPr>
              <a:t>Carbon Monoxide - 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7EAD4-CA82-5A15-1455-F7FA24027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The greatest sources of CO to outdoor air are cars, trucks, and other vehicles or machinery that burn fossil fuels.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A variety of items in your home such as unvented kerosene and gas space heaters, leaking chimneys and furnaces, and gas stoves also release CO and can affect air quality indoors.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E92D707-1960-24B6-F49C-3E12E0D845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0857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82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1158D0-AB82-ED54-7EBC-4E988E7B8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spc="-50" baseline="0" dirty="0">
                <a:latin typeface="Impact" panose="020B0806030902050204" pitchFamily="34" charset="0"/>
              </a:rPr>
              <a:t>Nitrogen Dioxide – NO2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D9892-A3A9-7358-3F61-DB68AA0E1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pPr marL="285750" indent="-228600">
              <a:buFont typeface="Calibri" panose="020F0502020204030204" pitchFamily="34" charset="0"/>
              <a:buChar char="•"/>
            </a:pPr>
            <a:r>
              <a:rPr lang="en-US" b="1" i="0" dirty="0">
                <a:effectLst/>
              </a:rPr>
              <a:t>Most often this happens in the combustion process of oil or coal, but more commonly in urban areas</a:t>
            </a:r>
            <a:r>
              <a:rPr lang="en-US" b="1" dirty="0"/>
              <a:t>. </a:t>
            </a:r>
          </a:p>
          <a:p>
            <a:pPr marL="285750" indent="-228600">
              <a:buFont typeface="Calibri" panose="020F0502020204030204" pitchFamily="34" charset="0"/>
              <a:buChar char="•"/>
            </a:pPr>
            <a:r>
              <a:rPr lang="en-US" b="1" dirty="0"/>
              <a:t>Ni</a:t>
            </a:r>
            <a:r>
              <a:rPr lang="en-US" b="1" i="0" dirty="0">
                <a:effectLst/>
              </a:rPr>
              <a:t>trogen oxides are released through the combustion of cars and other road vehicles.</a:t>
            </a:r>
            <a:endParaRPr lang="en-US" b="1" dirty="0"/>
          </a:p>
          <a:p>
            <a:pPr indent="-228600">
              <a:buFont typeface="Calibri" panose="020F050202020403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8ED280-2A85-125A-2D19-C510D51F8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222" r="13357" b="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7370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2133</TotalTime>
  <Words>559</Words>
  <Application>Microsoft Office PowerPoint</Application>
  <PresentationFormat>Widescreen</PresentationFormat>
  <Paragraphs>40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-apple-system</vt:lpstr>
      <vt:lpstr>Arial</vt:lpstr>
      <vt:lpstr>Bahnschrift SemiBold Condensed</vt:lpstr>
      <vt:lpstr>Brush Script MT</vt:lpstr>
      <vt:lpstr>Calibri</vt:lpstr>
      <vt:lpstr>Calibri Light</vt:lpstr>
      <vt:lpstr>Impact</vt:lpstr>
      <vt:lpstr>Slack-Lato</vt:lpstr>
      <vt:lpstr>Retrospect</vt:lpstr>
      <vt:lpstr>Global Air Pollution</vt:lpstr>
      <vt:lpstr>PowerPoint Presentation</vt:lpstr>
      <vt:lpstr>RISK FACTORS</vt:lpstr>
      <vt:lpstr>PowerPoint Presentation</vt:lpstr>
      <vt:lpstr>Objective : </vt:lpstr>
      <vt:lpstr>AQI Air Quality Index -  a yardstick that runs from 0 to 500. The higher the AQI value, the greater the level of air pollution and the greater the health concern. </vt:lpstr>
      <vt:lpstr>Carbon Monoxide - CO Nitrogen Dioxide – NO2 Ozone Particle Pollution  - PM 2.5</vt:lpstr>
      <vt:lpstr>Carbon Monoxide - CO</vt:lpstr>
      <vt:lpstr>Nitrogen Dioxide – NO2</vt:lpstr>
      <vt:lpstr>Ozone</vt:lpstr>
      <vt:lpstr>Particle Pollution - (PM 2.5) </vt:lpstr>
      <vt:lpstr>  THE ANALYSIS   </vt:lpstr>
      <vt:lpstr>1) Highest AQI Country and City 2) Lowest AQI Country and City 3) Highest CO_AQI for the City 4) Highest Ozone_AQI for the City 5) Highest NO2_AQI for City</vt:lpstr>
      <vt:lpstr>PowerPoint Presentation</vt:lpstr>
      <vt:lpstr>The DATASET  </vt:lpstr>
      <vt:lpstr> THE TOOLS USED :</vt:lpstr>
      <vt:lpstr>PowerPoint Presentation</vt:lpstr>
      <vt:lpstr>Rachel B, Ved P, Teresita L, Eirynell 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Air Pollution</dc:title>
  <dc:creator>Tess Lepasana</dc:creator>
  <cp:lastModifiedBy>Ved Patel</cp:lastModifiedBy>
  <cp:revision>88</cp:revision>
  <dcterms:created xsi:type="dcterms:W3CDTF">2024-01-06T19:24:24Z</dcterms:created>
  <dcterms:modified xsi:type="dcterms:W3CDTF">2024-01-08T23:26:56Z</dcterms:modified>
</cp:coreProperties>
</file>

<file path=docProps/thumbnail.jpeg>
</file>